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purpose of “Swan Upping” is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feed the swans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relocate the swans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train the swans for performances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count and check the health of the swans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26654" y="917346"/>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23254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 they bring the birds ashore to check them for any health problems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天鹅普查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的目的是清点天鹅的数量并检查天鹅的健康状况。故选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64177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swans weren’t brought ashore in 2022 because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were too heavy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didn’t show up at all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swan counters ran out of time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too hot for them to stay ashore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98662" y="908720"/>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3775429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of the hot weather, the birds were not brought ashore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可知，因为天气太热，天鹅们没有被带到岸上。故选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211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 counts like Swan Upping are held for all of the following reasons except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entertainment	B. advertisement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wildlife protection	D. public education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46906"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4035084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“Animal counts like this one are important to wildlife conservation and education. It is also a fun activity</a:t>
            </a:r>
            <a:r>
              <a:rPr lang="en-US"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lots of people come to watch the swan counters do their work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可知，动物统计活动对动物保护和教育来说很重要，它也是一项有趣的活动。因此举办原因不包括广告。故选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73972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57272" y="963392"/>
            <a:ext cx="11567000" cy="3787696"/>
          </a:xfrm>
          <a:prstGeom prst="rect">
            <a:avLst/>
          </a:prstGeom>
        </p:spPr>
      </p:pic>
      <p:pic>
        <p:nvPicPr>
          <p:cNvPr id="10" name="译文.eps" descr="id:2147487336;FounderCES"/>
          <p:cNvPicPr/>
          <p:nvPr/>
        </p:nvPicPr>
        <p:blipFill>
          <a:blip r:embed="rId3"/>
          <a:stretch>
            <a:fillRect/>
          </a:stretch>
        </p:blipFill>
        <p:spPr>
          <a:xfrm>
            <a:off x="550590" y="3307299"/>
            <a:ext cx="1224136" cy="378439"/>
          </a:xfrm>
          <a:prstGeom prst="rect">
            <a:avLst/>
          </a:prstGeom>
        </p:spPr>
      </p:pic>
      <p:pic>
        <p:nvPicPr>
          <p:cNvPr id="11" name="分析.eps" descr="id:2147487343;FounderCES"/>
          <p:cNvPicPr/>
          <p:nvPr/>
        </p:nvPicPr>
        <p:blipFill>
          <a:blip r:embed="rId4"/>
          <a:stretch>
            <a:fillRect/>
          </a:stretch>
        </p:blipFill>
        <p:spPr>
          <a:xfrm>
            <a:off x="498522" y="4114576"/>
            <a:ext cx="1250325" cy="386536"/>
          </a:xfrm>
          <a:prstGeom prst="rect">
            <a:avLst/>
          </a:prstGeom>
        </p:spPr>
      </p:pic>
      <p:pic>
        <p:nvPicPr>
          <p:cNvPr id="12" name="图片 11"/>
          <p:cNvPicPr>
            <a:picLocks noChangeAspect="1"/>
          </p:cNvPicPr>
          <p:nvPr/>
        </p:nvPicPr>
        <p:blipFill>
          <a:blip r:embed="rId5"/>
          <a:stretch>
            <a:fillRect/>
          </a:stretch>
        </p:blipFill>
        <p:spPr>
          <a:xfrm>
            <a:off x="364633" y="932924"/>
            <a:ext cx="2850254" cy="553993"/>
          </a:xfrm>
          <a:prstGeom prst="rect">
            <a:avLst/>
          </a:prstGeom>
        </p:spPr>
      </p:pic>
      <p:sp>
        <p:nvSpPr>
          <p:cNvPr id="3" name="内容占位符 2"/>
          <p:cNvSpPr>
            <a:spLocks noGrp="1"/>
          </p:cNvSpPr>
          <p:nvPr>
            <p:ph idx="1"/>
          </p:nvPr>
        </p:nvSpPr>
        <p:spPr>
          <a:xfrm>
            <a:off x="360854" y="1334768"/>
            <a:ext cx="11485848" cy="3416320"/>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This helps to make sure that the swan population stays at a certain size.</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这</a:t>
            </a:r>
            <a:r>
              <a:rPr lang="zh-CN" altLang="zh-CN">
                <a:latin typeface="Times New Roman" panose="02020603050405020304" pitchFamily="18" charset="0"/>
                <a:ea typeface="楷体" panose="02010609060101010101" pitchFamily="49" charset="-122"/>
                <a:cs typeface="Times New Roman" panose="02020603050405020304" pitchFamily="18" charset="0"/>
              </a:rPr>
              <a:t>有助于确保天鹅的数量保持一定的规模。</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pc="-190"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spc="-190">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spc="-190">
                <a:latin typeface="Times New Roman" panose="02020603050405020304" pitchFamily="18" charset="0"/>
                <a:ea typeface="宋体" panose="02010600030101010101" pitchFamily="2" charset="-122"/>
                <a:cs typeface="Times New Roman" panose="02020603050405020304" pitchFamily="18" charset="0"/>
              </a:rPr>
              <a:t>that</a:t>
            </a:r>
            <a:r>
              <a:rPr lang="zh-CN" altLang="zh-CN" spc="-190">
                <a:latin typeface="Times New Roman" panose="02020603050405020304" pitchFamily="18" charset="0"/>
                <a:ea typeface="宋体" panose="02010600030101010101" pitchFamily="2" charset="-122"/>
                <a:cs typeface="Times New Roman" panose="02020603050405020304" pitchFamily="18" charset="0"/>
              </a:rPr>
              <a:t>引导的是一个宾语从句</a:t>
            </a:r>
            <a:r>
              <a:rPr lang="zh-CN" altLang="zh-CN" spc="-19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9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23394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52705" y="637940"/>
            <a:ext cx="11368120" cy="1496816"/>
          </a:xfrm>
          <a:prstGeom prst="rect">
            <a:avLst/>
          </a:prstGeom>
        </p:spPr>
      </p:pic>
      <p:pic>
        <p:nvPicPr>
          <p:cNvPr id="6" name="图片 5"/>
          <p:cNvPicPr>
            <a:picLocks noChangeAspect="1"/>
          </p:cNvPicPr>
          <p:nvPr/>
        </p:nvPicPr>
        <p:blipFill>
          <a:blip r:embed="rId3"/>
          <a:stretch>
            <a:fillRect/>
          </a:stretch>
        </p:blipFill>
        <p:spPr>
          <a:xfrm>
            <a:off x="550590" y="2268958"/>
            <a:ext cx="3024336" cy="790377"/>
          </a:xfrm>
          <a:prstGeom prst="rect">
            <a:avLst/>
          </a:prstGeom>
        </p:spPr>
      </p:pic>
      <p:sp>
        <p:nvSpPr>
          <p:cNvPr id="7" name="内容占位符 1"/>
          <p:cNvSpPr>
            <a:spLocks noGrp="1"/>
          </p:cNvSpPr>
          <p:nvPr>
            <p:ph idx="1"/>
          </p:nvPr>
        </p:nvSpPr>
        <p:spPr>
          <a:xfrm>
            <a:off x="360854" y="2250738"/>
            <a:ext cx="11485848" cy="175432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介绍了英国</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天鹅普查</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的传统</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85926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6712"/>
            <a:ext cx="11485848" cy="4785797"/>
          </a:xfrm>
        </p:spPr>
        <p:txBody>
          <a:bodyPr/>
          <a:lstStyle/>
          <a:p>
            <a:pPr indent="2959100" hangingPunct="0">
              <a:lnSpc>
                <a:spcPct val="13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certain parts of the Thames River</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泰晤士河</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England live some swans known as Mute Swans</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疣鼻天鹅</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all owned by the British royal family. Each year, a special team travels up the river by boat to count these birds. This helps to make sure that the swan population stays at a certain size. The tradition, called “Swan Upping”</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a history of more than 800 years.</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1198662" y="1005372"/>
            <a:ext cx="2119541" cy="555435"/>
          </a:xfrm>
          <a:prstGeom prst="rect">
            <a:avLst/>
          </a:prstGeom>
        </p:spPr>
      </p:pic>
    </p:spTree>
    <p:extLst>
      <p:ext uri="{BB962C8B-B14F-4D97-AF65-F5344CB8AC3E}">
        <p14:creationId xmlns:p14="http://schemas.microsoft.com/office/powerpoint/2010/main" val="721861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674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David Barber has been the Royal Swan Marker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皇家天鹅标记员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more than 20 years now. Usually, he and his team members remove the swans from the water. Then, they bring the birds ashore to check them for any health problems.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0351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 year, the count takes place in the third week of July. For example, in 2022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count began on July 18 and ended on July 22. The team traveled about 120 kilometers along the Thames. Because of the hot weather, the birds were not brought ashore. They were put on the counters’ boats instead.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03431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Catching the swans is not an easy job. Once a team member has managed to get hold of a bird, it is then examined, weighed and tagged. Immediately afterwards, the swans are set free again. In 2022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total number of cygnets stood at 155. In 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number dropped to only 84. The decline is due to an outbreak of bird flu during these years.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5492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 counts like this one are important to wildlife conservation and education. It is also a fun activity</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lots of people come to watch the swan counters do their work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0024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Mute Swans in the Thames River belong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local government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wildlife organization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British royal family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citizens of England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09402" y="928972"/>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3867975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certain parts of the Thames River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泰晤士河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in England live some swans known as Mute Swans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疣鼻天鹅</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They are all owned by the British royal family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可知，疣鼻天鹅属于英国王室。故选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2185679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606</Words>
  <Application>Microsoft Office PowerPoint</Application>
  <PresentationFormat>自定义</PresentationFormat>
  <Paragraphs>37</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2025-09-13T09:36:01Z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